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4" r:id="rId3"/>
    <p:sldId id="300" r:id="rId4"/>
    <p:sldId id="312" r:id="rId5"/>
    <p:sldId id="311" r:id="rId6"/>
    <p:sldId id="298" r:id="rId7"/>
    <p:sldId id="299" r:id="rId8"/>
    <p:sldId id="291" r:id="rId9"/>
    <p:sldId id="281" r:id="rId10"/>
    <p:sldId id="282" r:id="rId11"/>
    <p:sldId id="302" r:id="rId12"/>
    <p:sldId id="301" r:id="rId13"/>
    <p:sldId id="303" r:id="rId14"/>
    <p:sldId id="304" r:id="rId15"/>
    <p:sldId id="305" r:id="rId16"/>
    <p:sldId id="287" r:id="rId17"/>
    <p:sldId id="292" r:id="rId18"/>
    <p:sldId id="307" r:id="rId19"/>
    <p:sldId id="294" r:id="rId20"/>
    <p:sldId id="309" r:id="rId21"/>
    <p:sldId id="310" r:id="rId22"/>
    <p:sldId id="313" r:id="rId23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A2422-EE71-404C-9C05-DD18574CC938}" v="20" dt="2023-05-18T20:58:12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/>
    <p:restoredTop sz="91937"/>
  </p:normalViewPr>
  <p:slideViewPr>
    <p:cSldViewPr snapToGrid="0" snapToObjects="1">
      <p:cViewPr varScale="1">
        <p:scale>
          <a:sx n="144" d="100"/>
          <a:sy n="144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976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47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887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81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046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599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430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817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010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926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2865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98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191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7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944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09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28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124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26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524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(https:/paperswithcode.com/method/mobilenetv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mpetitions/dogs-vs-ca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Tiny Machine Learning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error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3985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is not perfect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When we reconstruct the original value from the quantized one, we can see that there is a difference, which is called quantization error </a:t>
            </a:r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B91CC33-3AB2-8FDC-9B14-AB79BD89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12" name="Immagine 11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9AB47C07-DC06-6ACB-0883-984C559F8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0" y="1790348"/>
            <a:ext cx="4696749" cy="3292183"/>
          </a:xfrm>
          <a:prstGeom prst="rect">
            <a:avLst/>
          </a:prstGeom>
        </p:spPr>
      </p:pic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B5A58E6-43BD-2693-2748-78C1D80B2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167" y="1790348"/>
            <a:ext cx="4472083" cy="3342919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6D9F309-F8FD-C312-D074-B260916EBBD5}"/>
              </a:ext>
            </a:extLst>
          </p:cNvPr>
          <p:cNvSpPr/>
          <p:nvPr/>
        </p:nvSpPr>
        <p:spPr>
          <a:xfrm>
            <a:off x="2685327" y="2974696"/>
            <a:ext cx="416688" cy="461743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AEAFABB-34B9-BDE6-63A1-69296DFEEC03}"/>
              </a:ext>
            </a:extLst>
          </p:cNvPr>
          <p:cNvCxnSpPr/>
          <p:nvPr/>
        </p:nvCxnSpPr>
        <p:spPr>
          <a:xfrm>
            <a:off x="3102015" y="3205567"/>
            <a:ext cx="236123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93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weight compression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888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apply quantization to a model weights because they play a major role in terms of storage </a:t>
            </a:r>
          </a:p>
          <a:p>
            <a:pPr lvl="0"/>
            <a:r>
              <a:rPr lang="en-GB" dirty="0"/>
              <a:t>We can observer, from experimentation, that the weight values tend to be very concentrated around certain critical ranges. Example from </a:t>
            </a:r>
            <a:r>
              <a:rPr lang="en-GB" dirty="0" err="1"/>
              <a:t>AlexNet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quantize weights without losing the general representation of that space</a:t>
            </a:r>
          </a:p>
          <a:p>
            <a:pPr lvl="0"/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D3186BE0-D1F6-AF17-5CB8-9BC09FD1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54" y="2536081"/>
            <a:ext cx="5878492" cy="34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5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weight compression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7858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save the floating-point values of weights into an 8-bit encoding scheme</a:t>
            </a:r>
          </a:p>
          <a:p>
            <a:pPr lvl="0"/>
            <a:r>
              <a:rPr lang="en-GB" dirty="0"/>
              <a:t>When we run inference, we reconstruct them into a 32-bit floating point value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We obtain a model size reduction by 4x</a:t>
            </a:r>
          </a:p>
          <a:p>
            <a:pPr lvl="0"/>
            <a:r>
              <a:rPr lang="en-GB" dirty="0"/>
              <a:t>Side effects, we </a:t>
            </a:r>
            <a:r>
              <a:rPr lang="en-GB" b="1" dirty="0"/>
              <a:t>lost some resolution</a:t>
            </a:r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6" name="Immagine 5" descr="Immagine che contiene testo, linea, diagramma, Parallelo&#10;&#10;Descrizione generata automaticamente">
            <a:extLst>
              <a:ext uri="{FF2B5EF4-FFF2-40B4-BE49-F238E27FC236}">
                <a16:creationId xmlns:a16="http://schemas.microsoft.com/office/drawing/2014/main" id="{647FEA8B-F281-4666-F18B-2BA20D66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221" y="1786439"/>
            <a:ext cx="6192841" cy="38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3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inference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136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also in </a:t>
            </a:r>
            <a:r>
              <a:rPr lang="en-GB" b="1" dirty="0"/>
              <a:t>speed up the inference</a:t>
            </a:r>
            <a:r>
              <a:rPr lang="en-GB" dirty="0"/>
              <a:t> doing </a:t>
            </a:r>
            <a:r>
              <a:rPr lang="en-GB" b="1" dirty="0"/>
              <a:t>operations</a:t>
            </a:r>
            <a:r>
              <a:rPr lang="en-GB" dirty="0"/>
              <a:t> with integer arithmetic. Consider the output of a neuron with n features: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050" dirty="0"/>
          </a:p>
          <a:p>
            <a:pPr lvl="1"/>
            <a:r>
              <a:rPr lang="en-GB" dirty="0"/>
              <a:t>n </a:t>
            </a:r>
            <a:r>
              <a:rPr lang="en-GB" b="1" dirty="0"/>
              <a:t>multiplications and additions (MAC) </a:t>
            </a:r>
            <a:r>
              <a:rPr lang="en-GB" dirty="0"/>
              <a:t>to compute this single entry</a:t>
            </a:r>
          </a:p>
          <a:p>
            <a:pPr lvl="1"/>
            <a:r>
              <a:rPr lang="en-GB" dirty="0"/>
              <a:t>given m samples and q neurons, we need to do a total of m * q * n operations</a:t>
            </a:r>
          </a:p>
          <a:p>
            <a:pPr lvl="0"/>
            <a:r>
              <a:rPr lang="en-GB" dirty="0"/>
              <a:t>We can execute the operation using the quantized values of sample and weights: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quantize weights without losing the general representation of that space</a:t>
            </a:r>
          </a:p>
          <a:p>
            <a:pPr lvl="0"/>
            <a:endParaRPr lang="en-GB" dirty="0"/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Carattere, bianco, simbolo, Elementi grafici&#10;&#10;Descrizione generata automaticamente">
            <a:extLst>
              <a:ext uri="{FF2B5EF4-FFF2-40B4-BE49-F238E27FC236}">
                <a16:creationId xmlns:a16="http://schemas.microsoft.com/office/drawing/2014/main" id="{E4DD724A-DB17-AD09-0386-9B7FD275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72" y="1701935"/>
            <a:ext cx="1435100" cy="787400"/>
          </a:xfrm>
          <a:prstGeom prst="rect">
            <a:avLst/>
          </a:prstGeom>
        </p:spPr>
      </p:pic>
      <p:pic>
        <p:nvPicPr>
          <p:cNvPr id="13" name="Immagine 12" descr="Immagine che contiene testo, calligrafia, Carattere, diagramma&#10;&#10;Descrizione generata automaticamente">
            <a:extLst>
              <a:ext uri="{FF2B5EF4-FFF2-40B4-BE49-F238E27FC236}">
                <a16:creationId xmlns:a16="http://schemas.microsoft.com/office/drawing/2014/main" id="{30A5E496-EFFA-64D5-F44D-90C11A313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71" y="3541853"/>
            <a:ext cx="5895923" cy="312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inference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136"/>
            <a:ext cx="8818500" cy="5554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Floating-point arithmetic in silicon is slower than integer arithmetic </a:t>
            </a:r>
          </a:p>
          <a:p>
            <a:pPr lvl="1"/>
            <a:r>
              <a:rPr lang="en-GB" dirty="0"/>
              <a:t>one/two vs ten or more cycles </a:t>
            </a:r>
          </a:p>
          <a:p>
            <a:pPr lvl="1"/>
            <a:r>
              <a:rPr lang="en-GB" dirty="0"/>
              <a:t>reducing a model using integer values gives also an </a:t>
            </a:r>
            <a:r>
              <a:rPr lang="en-GB" b="1" dirty="0"/>
              <a:t>improvement in performance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space for designing </a:t>
            </a:r>
            <a:r>
              <a:rPr lang="en-GB" b="1" dirty="0"/>
              <a:t>special hardware accelerators</a:t>
            </a:r>
            <a:endParaRPr lang="en-GB" dirty="0"/>
          </a:p>
          <a:p>
            <a:pPr lvl="0"/>
            <a:r>
              <a:rPr lang="en-GB" dirty="0"/>
              <a:t>However, the output of a neuron becomes the input of another neuron, so we need to quantize this value before inputting it to the next layer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need to consider that the </a:t>
            </a:r>
            <a:r>
              <a:rPr lang="en-GB" b="1" dirty="0"/>
              <a:t>range of the output</a:t>
            </a:r>
            <a:r>
              <a:rPr lang="en-GB" dirty="0"/>
              <a:t> of a neuron is </a:t>
            </a:r>
            <a:r>
              <a:rPr lang="en-GB" b="1" dirty="0"/>
              <a:t>unknown</a:t>
            </a:r>
          </a:p>
          <a:p>
            <a:pPr lvl="1"/>
            <a:r>
              <a:rPr lang="en-GB" dirty="0"/>
              <a:t>scale and zero point for weights an be calculated before the inference, because their ranges are already available.</a:t>
            </a:r>
          </a:p>
          <a:p>
            <a:pPr lvl="1"/>
            <a:r>
              <a:rPr lang="en-GB" dirty="0"/>
              <a:t>how can we calculate scale and zero point for activations? 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4" name="Immagine 3" descr="Immagine che contiene Carattere, bianco, diagramma, linea&#10;&#10;Descrizione generata automaticamente">
            <a:extLst>
              <a:ext uri="{FF2B5EF4-FFF2-40B4-BE49-F238E27FC236}">
                <a16:creationId xmlns:a16="http://schemas.microsoft.com/office/drawing/2014/main" id="{83E29A00-B1E7-64FA-22EF-4C97B3080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4" y="3249149"/>
            <a:ext cx="1701800" cy="812800"/>
          </a:xfrm>
          <a:prstGeom prst="rect">
            <a:avLst/>
          </a:prstGeom>
        </p:spPr>
      </p:pic>
      <p:pic>
        <p:nvPicPr>
          <p:cNvPr id="6" name="Immagine 5" descr="Immagine che contiene Carattere, testo, calligrafia, bianco&#10;&#10;Descrizione generata automaticamente">
            <a:extLst>
              <a:ext uri="{FF2B5EF4-FFF2-40B4-BE49-F238E27FC236}">
                <a16:creationId xmlns:a16="http://schemas.microsoft.com/office/drawing/2014/main" id="{25B16DE7-CF55-4ADE-A817-32B23291A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34" y="4061949"/>
            <a:ext cx="6527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3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Dynamic and Static Quantization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540848"/>
            <a:ext cx="8818500" cy="4593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Dynamic quantization: </a:t>
            </a:r>
          </a:p>
          <a:p>
            <a:pPr lvl="1"/>
            <a:r>
              <a:rPr lang="en-GB" dirty="0"/>
              <a:t>scale and zero point are calculated on-the-fly (online during inference) and are specific for each forward pass</a:t>
            </a:r>
          </a:p>
          <a:p>
            <a:pPr lvl="1"/>
            <a:r>
              <a:rPr lang="en-GB" dirty="0"/>
              <a:t>activations are always stored in float, and they are converted to integers while processing and back to floating point after the processing is done</a:t>
            </a:r>
          </a:p>
          <a:p>
            <a:endParaRPr lang="en-GB" dirty="0"/>
          </a:p>
          <a:p>
            <a:r>
              <a:rPr lang="en-GB" dirty="0"/>
              <a:t>Static quantization</a:t>
            </a:r>
          </a:p>
          <a:p>
            <a:pPr lvl="1"/>
            <a:r>
              <a:rPr lang="en-GB" dirty="0"/>
              <a:t>pre-computes scales and zero points also for all the activations to eliminate this overhead</a:t>
            </a:r>
          </a:p>
          <a:p>
            <a:pPr lvl="1"/>
            <a:r>
              <a:rPr lang="en-GB" dirty="0"/>
              <a:t>we need some </a:t>
            </a:r>
            <a:r>
              <a:rPr lang="en-GB" b="1" dirty="0"/>
              <a:t>representative data</a:t>
            </a:r>
            <a:r>
              <a:rPr lang="en-GB" dirty="0"/>
              <a:t> to collect the distribution statistics for all the activation of each neuron and compute an esteem of scales and zero points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5BB1FFD-88F1-B83D-013F-E651735A1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Quantized Layers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5222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How do we deal with special layers (e.g. non-linear activation layers) in a quantized DNN?</a:t>
            </a:r>
          </a:p>
          <a:p>
            <a:pPr lvl="0"/>
            <a:r>
              <a:rPr lang="en-GB" dirty="0"/>
              <a:t>Consider the </a:t>
            </a:r>
            <a:r>
              <a:rPr lang="en-GB" dirty="0" err="1"/>
              <a:t>ReLU</a:t>
            </a:r>
            <a:r>
              <a:rPr lang="en-GB" dirty="0"/>
              <a:t> activation function</a:t>
            </a:r>
          </a:p>
          <a:p>
            <a:pPr lvl="1"/>
            <a:r>
              <a:rPr lang="en-GB" dirty="0"/>
              <a:t>general form:</a:t>
            </a:r>
            <a:endParaRPr lang="en-GB" sz="200" dirty="0"/>
          </a:p>
          <a:p>
            <a:pPr lvl="1"/>
            <a:endParaRPr lang="en-GB" sz="800" dirty="0"/>
          </a:p>
          <a:p>
            <a:pPr lvl="1"/>
            <a:r>
              <a:rPr lang="en-GB" dirty="0"/>
              <a:t>common </a:t>
            </a:r>
            <a:r>
              <a:rPr lang="en-GB" dirty="0" err="1"/>
              <a:t>ReLU</a:t>
            </a:r>
            <a:r>
              <a:rPr lang="en-GB" dirty="0"/>
              <a:t>: 𝑥</a:t>
            </a:r>
            <a:r>
              <a:rPr lang="en-GB" baseline="-25000" dirty="0"/>
              <a:t>𝑡</a:t>
            </a:r>
            <a:r>
              <a:rPr lang="en-GB" dirty="0"/>
              <a:t>=0, 𝑦</a:t>
            </a:r>
            <a:r>
              <a:rPr lang="en-GB" baseline="-25000" dirty="0"/>
              <a:t>𝑣</a:t>
            </a:r>
            <a:r>
              <a:rPr lang="en-GB" dirty="0"/>
              <a:t>=0, 𝑘=1</a:t>
            </a:r>
          </a:p>
          <a:p>
            <a:pPr marL="590550" lvl="1" indent="0">
              <a:buNone/>
            </a:pPr>
            <a:endParaRPr lang="en-GB" sz="900" dirty="0"/>
          </a:p>
          <a:p>
            <a:r>
              <a:rPr lang="en-GB" dirty="0"/>
              <a:t>Let’s derive the quantized </a:t>
            </a:r>
            <a:r>
              <a:rPr lang="en-GB" dirty="0" err="1"/>
              <a:t>ReLU</a:t>
            </a:r>
            <a:r>
              <a:rPr lang="en-GB" dirty="0"/>
              <a:t> mathematically:</a:t>
            </a:r>
          </a:p>
          <a:p>
            <a:endParaRPr lang="en-GB" dirty="0"/>
          </a:p>
          <a:p>
            <a:endParaRPr lang="en-GB" dirty="0"/>
          </a:p>
          <a:p>
            <a:endParaRPr lang="en-GB" sz="3600" dirty="0"/>
          </a:p>
          <a:p>
            <a:endParaRPr lang="en-GB" dirty="0"/>
          </a:p>
          <a:p>
            <a:endParaRPr lang="en-GB" sz="1100" dirty="0"/>
          </a:p>
          <a:p>
            <a:r>
              <a:rPr lang="en-GB" dirty="0"/>
              <a:t>Therefore:</a:t>
            </a:r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08FF5961-0A7E-3572-E5B7-4860A264C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00" y="1832228"/>
            <a:ext cx="2581151" cy="1720767"/>
          </a:xfrm>
          <a:prstGeom prst="rect">
            <a:avLst/>
          </a:prstGeom>
        </p:spPr>
      </p:pic>
      <p:pic>
        <p:nvPicPr>
          <p:cNvPr id="5" name="Immagine 4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B5A8130B-88B0-36CC-FBE6-674E0F0FA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43"/>
          <a:stretch/>
        </p:blipFill>
        <p:spPr>
          <a:xfrm>
            <a:off x="2362314" y="2005659"/>
            <a:ext cx="4062915" cy="6002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8AC0CD-7D06-EAE8-02EE-9EB52890C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9"/>
          <a:stretch/>
        </p:blipFill>
        <p:spPr>
          <a:xfrm>
            <a:off x="3942735" y="2601541"/>
            <a:ext cx="2551701" cy="55142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3E276AB-80FB-CBCB-5E3E-A9FD8A691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57" y="3773038"/>
            <a:ext cx="6766642" cy="127864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363AEFD0-B857-C0BE-5985-5873574BF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57" y="5604774"/>
            <a:ext cx="5089074" cy="686167"/>
          </a:xfrm>
          <a:prstGeom prst="rect">
            <a:avLst/>
          </a:prstGeom>
        </p:spPr>
      </p:pic>
      <p:pic>
        <p:nvPicPr>
          <p:cNvPr id="13" name="Immagine 1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58E3828-CB86-C145-BF6F-ADB96D382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268" y="4950633"/>
            <a:ext cx="2496982" cy="1704289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12E0258-DFD3-33E7-0C63-C7FB2CA50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5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Post-training Quantization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6281"/>
            <a:ext cx="8818500" cy="539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performed </a:t>
            </a:r>
            <a:r>
              <a:rPr lang="en-GB" b="1" dirty="0"/>
              <a:t>on already trained models</a:t>
            </a:r>
          </a:p>
          <a:p>
            <a:pPr lvl="1"/>
            <a:r>
              <a:rPr lang="en-GB" dirty="0"/>
              <a:t>without developing a new model architecture</a:t>
            </a:r>
          </a:p>
          <a:p>
            <a:pPr lvl="1"/>
            <a:r>
              <a:rPr lang="en-GB" dirty="0"/>
              <a:t>start with an existing FP model and quantize it to obtain a fixed-point quantized model </a:t>
            </a:r>
          </a:p>
          <a:p>
            <a:pPr lvl="1"/>
            <a:r>
              <a:rPr lang="en-GB" dirty="0"/>
              <a:t>without needing to re-train</a:t>
            </a:r>
          </a:p>
          <a:p>
            <a:pPr lvl="1"/>
            <a:endParaRPr lang="en-GB" sz="300" dirty="0"/>
          </a:p>
          <a:p>
            <a:pPr lvl="0"/>
            <a:r>
              <a:rPr lang="en-GB" dirty="0"/>
              <a:t>Several benefit: </a:t>
            </a:r>
          </a:p>
          <a:p>
            <a:pPr lvl="1"/>
            <a:r>
              <a:rPr lang="en-GB" dirty="0"/>
              <a:t>generally </a:t>
            </a:r>
            <a:r>
              <a:rPr lang="en-GB" b="1" dirty="0"/>
              <a:t>model size reduction is a factor of 4</a:t>
            </a:r>
          </a:p>
          <a:p>
            <a:pPr lvl="1"/>
            <a:r>
              <a:rPr lang="en-GB" dirty="0"/>
              <a:t>less working memory needed (due to the reduction on the precision of data)</a:t>
            </a:r>
          </a:p>
          <a:p>
            <a:pPr lvl="1"/>
            <a:r>
              <a:rPr lang="en-GB" dirty="0"/>
              <a:t>faster processing of 8-bit data (most processors)</a:t>
            </a:r>
          </a:p>
          <a:p>
            <a:pPr lvl="1"/>
            <a:r>
              <a:rPr lang="en-GB" dirty="0"/>
              <a:t>lower power consumption (due to the reduction in the data movement)</a:t>
            </a:r>
          </a:p>
          <a:p>
            <a:pPr lvl="1"/>
            <a:endParaRPr lang="en-GB" sz="400" dirty="0"/>
          </a:p>
          <a:p>
            <a:pPr lvl="0"/>
            <a:r>
              <a:rPr lang="en-GB" dirty="0"/>
              <a:t>All the factors above translate into </a:t>
            </a:r>
            <a:r>
              <a:rPr lang="en-GB" b="1" dirty="0"/>
              <a:t>faster inference</a:t>
            </a:r>
          </a:p>
          <a:p>
            <a:pPr lvl="1"/>
            <a:r>
              <a:rPr lang="en-GB" b="1" dirty="0"/>
              <a:t>typical speedup of 2-3x</a:t>
            </a:r>
            <a:r>
              <a:rPr lang="en-GB" dirty="0"/>
              <a:t> due to the reduced precision for both memory accesses and computations</a:t>
            </a:r>
          </a:p>
          <a:p>
            <a:pPr lvl="1"/>
            <a:endParaRPr lang="en-GB" sz="100" dirty="0"/>
          </a:p>
          <a:p>
            <a:pPr lvl="0"/>
            <a:r>
              <a:rPr lang="en-GB" dirty="0"/>
              <a:t>The cost is usually </a:t>
            </a:r>
            <a:r>
              <a:rPr lang="en-GB" b="1" dirty="0"/>
              <a:t>modest decrease in accuracy</a:t>
            </a:r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66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Tensor Flow Lite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76281"/>
            <a:ext cx="8818500" cy="5398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Set of tools to run TF models on mobile, embedded, and IoT devices</a:t>
            </a:r>
          </a:p>
          <a:p>
            <a:pPr lvl="1"/>
            <a:r>
              <a:rPr lang="en-GB" b="1" dirty="0"/>
              <a:t>on-device machine learning inference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many techniques for optimization, including quantization</a:t>
            </a:r>
          </a:p>
          <a:p>
            <a:pPr lvl="1"/>
            <a:endParaRPr lang="en-GB" dirty="0"/>
          </a:p>
          <a:p>
            <a:r>
              <a:rPr lang="en-GB" dirty="0" err="1"/>
              <a:t>TFLite</a:t>
            </a:r>
            <a:r>
              <a:rPr lang="en-GB" dirty="0"/>
              <a:t> </a:t>
            </a:r>
            <a:r>
              <a:rPr lang="en-GB" b="1" dirty="0"/>
              <a:t>Converter </a:t>
            </a:r>
            <a:r>
              <a:rPr lang="en-GB" dirty="0"/>
              <a:t>to generate a </a:t>
            </a:r>
            <a:r>
              <a:rPr lang="en-GB" dirty="0" err="1"/>
              <a:t>FlatBuffer</a:t>
            </a:r>
            <a:r>
              <a:rPr lang="en-GB" dirty="0"/>
              <a:t> representation </a:t>
            </a:r>
          </a:p>
          <a:p>
            <a:pPr lvl="1"/>
            <a:r>
              <a:rPr lang="en-GB" dirty="0"/>
              <a:t>efficient cross-platform serialization format</a:t>
            </a:r>
          </a:p>
          <a:p>
            <a:pPr lvl="1"/>
            <a:r>
              <a:rPr lang="en-GB" dirty="0"/>
              <a:t>allows access to the serialized data without parsing or unpacking</a:t>
            </a:r>
          </a:p>
          <a:p>
            <a:pPr lvl="1"/>
            <a:r>
              <a:rPr lang="en-GB" dirty="0"/>
              <a:t>we can ask it to apply </a:t>
            </a:r>
            <a:r>
              <a:rPr lang="en-GB" b="1" dirty="0"/>
              <a:t>dynamic range post-training quantization</a:t>
            </a:r>
          </a:p>
          <a:p>
            <a:pPr lvl="1"/>
            <a:r>
              <a:rPr lang="en-GB" b="1" dirty="0"/>
              <a:t>i</a:t>
            </a:r>
            <a:r>
              <a:rPr lang="en-GB" dirty="0"/>
              <a:t>n general models can be made </a:t>
            </a:r>
            <a:r>
              <a:rPr lang="en-GB" b="1" dirty="0"/>
              <a:t>four times smaller </a:t>
            </a:r>
            <a:r>
              <a:rPr lang="en-GB" dirty="0"/>
              <a:t>with a </a:t>
            </a:r>
            <a:r>
              <a:rPr lang="en-GB" b="1" dirty="0"/>
              <a:t>two to three time speed-up</a:t>
            </a:r>
          </a:p>
          <a:p>
            <a:pPr lvl="1"/>
            <a:endParaRPr lang="en-GB" b="1" dirty="0"/>
          </a:p>
          <a:p>
            <a:r>
              <a:rPr lang="en-GB" dirty="0" err="1"/>
              <a:t>TFlite</a:t>
            </a:r>
            <a:r>
              <a:rPr lang="en-GB" dirty="0"/>
              <a:t> </a:t>
            </a:r>
            <a:r>
              <a:rPr lang="en-GB" b="1" dirty="0"/>
              <a:t>Interpreter</a:t>
            </a:r>
            <a:r>
              <a:rPr lang="en-GB" dirty="0"/>
              <a:t> to run the model and make inferences.</a:t>
            </a:r>
          </a:p>
          <a:p>
            <a:pPr lvl="1"/>
            <a:r>
              <a:rPr lang="en-GB" dirty="0"/>
              <a:t>provided for most common mobile/embedded platforms </a:t>
            </a:r>
          </a:p>
          <a:p>
            <a:pPr lvl="1"/>
            <a:r>
              <a:rPr lang="en-GB" dirty="0"/>
              <a:t>to run models on microcontrollers locally with minimum memory requirements </a:t>
            </a:r>
          </a:p>
          <a:p>
            <a:pPr lvl="1"/>
            <a:r>
              <a:rPr lang="en-GB" dirty="0"/>
              <a:t>without any OS support or other high-level language libraries dependencies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D2711E4-1D01-3736-CF40-1F67FE72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Aware Training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Quantization introduces information loss </a:t>
            </a:r>
          </a:p>
          <a:p>
            <a:pPr lvl="1"/>
            <a:r>
              <a:rPr lang="en-GB" dirty="0"/>
              <a:t>floating point numbers are not exactly recoverable</a:t>
            </a:r>
          </a:p>
          <a:p>
            <a:pPr lvl="1"/>
            <a:r>
              <a:rPr lang="en-GB" dirty="0"/>
              <a:t>inference accuracies are inevitably lower</a:t>
            </a:r>
          </a:p>
          <a:p>
            <a:pPr lvl="1"/>
            <a:endParaRPr lang="en-GB" dirty="0"/>
          </a:p>
          <a:p>
            <a:pPr marL="120650" lvl="0" indent="0">
              <a:buNone/>
            </a:pPr>
            <a:endParaRPr lang="en-GB" sz="800" b="1" dirty="0"/>
          </a:p>
          <a:p>
            <a:pPr lvl="0"/>
            <a:r>
              <a:rPr lang="en-GB" dirty="0"/>
              <a:t>The idea is to ask the neural networks to take the effect of such information loss into account during training</a:t>
            </a:r>
          </a:p>
          <a:p>
            <a:pPr lvl="1"/>
            <a:r>
              <a:rPr lang="en-GB" dirty="0"/>
              <a:t>we add a quantization and a de-quantization layer for each of the tensors</a:t>
            </a:r>
          </a:p>
          <a:p>
            <a:pPr lvl="1"/>
            <a:endParaRPr lang="en-GB" dirty="0"/>
          </a:p>
          <a:p>
            <a:pPr lvl="1"/>
            <a:endParaRPr lang="en-GB" sz="300" dirty="0"/>
          </a:p>
          <a:p>
            <a:pPr lvl="1"/>
            <a:r>
              <a:rPr lang="en-GB" dirty="0"/>
              <a:t>scale and zero point could be collected like in static quantization</a:t>
            </a:r>
          </a:p>
          <a:p>
            <a:r>
              <a:rPr lang="en-GB" dirty="0"/>
              <a:t>We have </a:t>
            </a:r>
            <a:r>
              <a:rPr lang="en-GB" b="1" dirty="0"/>
              <a:t>injected the quantization error</a:t>
            </a:r>
            <a:r>
              <a:rPr lang="en-GB" dirty="0"/>
              <a:t> into the training pipeline</a:t>
            </a:r>
          </a:p>
          <a:p>
            <a:pPr lvl="1"/>
            <a:r>
              <a:rPr lang="en-GB" dirty="0"/>
              <a:t>network naturally learns how to cope with this source of error. </a:t>
            </a:r>
          </a:p>
          <a:p>
            <a:endParaRPr lang="en-GB" dirty="0"/>
          </a:p>
          <a:p>
            <a:r>
              <a:rPr lang="en-GB" dirty="0"/>
              <a:t>Quantization-aware training is </a:t>
            </a:r>
            <a:r>
              <a:rPr lang="en-GB" b="1" dirty="0"/>
              <a:t>not guaranteed to always be able to do better</a:t>
            </a:r>
          </a:p>
          <a:p>
            <a:r>
              <a:rPr lang="en-GB" dirty="0"/>
              <a:t>Sometimes it does even better that the original floating-point network!</a:t>
            </a:r>
          </a:p>
        </p:txBody>
      </p:sp>
      <p:pic>
        <p:nvPicPr>
          <p:cNvPr id="3" name="Immagine 2" descr="Immagine che contiene Carattere, calligrafia, tipografia, bianco&#10;&#10;Descrizione generata automaticamente">
            <a:extLst>
              <a:ext uri="{FF2B5EF4-FFF2-40B4-BE49-F238E27FC236}">
                <a16:creationId xmlns:a16="http://schemas.microsoft.com/office/drawing/2014/main" id="{2370205E-BDEB-BA5E-C14B-53FBD650D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3" y="2356229"/>
            <a:ext cx="2997200" cy="4191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0AB4055-57D1-77B8-DBB2-D25051968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529" y="3824652"/>
            <a:ext cx="6604000" cy="673100"/>
          </a:xfrm>
          <a:prstGeom prst="rect">
            <a:avLst/>
          </a:prstGeom>
        </p:spPr>
      </p:pic>
      <p:pic>
        <p:nvPicPr>
          <p:cNvPr id="6" name="Immagine 5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85A5CA7-3C57-6378-5026-0C05A8BE0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9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      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/>
              <a:t>TPUs and Datacentres</a:t>
            </a:r>
          </a:p>
          <a:p>
            <a:r>
              <a:rPr lang="en-GB" sz="1800" dirty="0"/>
              <a:t>Embedded Systems</a:t>
            </a:r>
          </a:p>
          <a:p>
            <a:r>
              <a:rPr lang="en-GB" sz="1800" dirty="0"/>
              <a:t>ML and Embedded systems?</a:t>
            </a:r>
          </a:p>
          <a:p>
            <a:pPr lvl="0"/>
            <a:r>
              <a:rPr lang="en-GB" sz="1800" dirty="0"/>
              <a:t>Definition</a:t>
            </a:r>
          </a:p>
          <a:p>
            <a:pPr lvl="0"/>
            <a:r>
              <a:rPr lang="en-GB" sz="1800" dirty="0"/>
              <a:t>Challenges</a:t>
            </a:r>
          </a:p>
          <a:p>
            <a:pPr lvl="0"/>
            <a:r>
              <a:rPr lang="en-GB" sz="1800" dirty="0"/>
              <a:t>Floating-Point Representation</a:t>
            </a:r>
          </a:p>
          <a:p>
            <a:pPr lvl="0"/>
            <a:r>
              <a:rPr lang="en-GB" sz="1800" dirty="0"/>
              <a:t>Quantization mapping</a:t>
            </a:r>
          </a:p>
          <a:p>
            <a:pPr lvl="0"/>
            <a:r>
              <a:rPr lang="en-GB" sz="1800" dirty="0"/>
              <a:t>Quantization Error</a:t>
            </a:r>
          </a:p>
          <a:p>
            <a:pPr lvl="0"/>
            <a:r>
              <a:rPr lang="en-GB" sz="1800" dirty="0"/>
              <a:t>Quantized weight compression </a:t>
            </a:r>
          </a:p>
          <a:p>
            <a:pPr lvl="0"/>
            <a:r>
              <a:rPr lang="en-GB" sz="1800" dirty="0"/>
              <a:t>Quantized inference</a:t>
            </a:r>
          </a:p>
          <a:p>
            <a:pPr lvl="0"/>
            <a:r>
              <a:rPr lang="en-GB" sz="1800" dirty="0"/>
              <a:t>Dynamic and Static Quantization</a:t>
            </a:r>
          </a:p>
          <a:p>
            <a:pPr lvl="0"/>
            <a:r>
              <a:rPr lang="en-GB" sz="1800" dirty="0"/>
              <a:t>Quantized Layers</a:t>
            </a:r>
          </a:p>
          <a:p>
            <a:pPr lvl="0"/>
            <a:r>
              <a:rPr lang="en-GB" sz="1800" dirty="0"/>
              <a:t>Post-training Quantization</a:t>
            </a:r>
          </a:p>
          <a:p>
            <a:pPr lvl="0"/>
            <a:r>
              <a:rPr lang="en-GB" sz="1800" dirty="0"/>
              <a:t>Quantization-aware training</a:t>
            </a:r>
          </a:p>
          <a:p>
            <a:pPr lvl="0"/>
            <a:r>
              <a:rPr lang="en-GB" sz="1800" dirty="0"/>
              <a:t>Pruning</a:t>
            </a:r>
          </a:p>
          <a:p>
            <a:pPr lvl="0"/>
            <a:r>
              <a:rPr lang="en-GB" sz="1800" dirty="0"/>
              <a:t>Knowledge distillation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Pruning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Neural networks are usually </a:t>
            </a:r>
            <a:r>
              <a:rPr lang="en-GB" b="1" dirty="0"/>
              <a:t>over-parameterized</a:t>
            </a:r>
          </a:p>
          <a:p>
            <a:pPr lvl="1"/>
            <a:r>
              <a:rPr lang="en-GB" dirty="0"/>
              <a:t>significant redundancy in the number of required neurons</a:t>
            </a:r>
          </a:p>
          <a:p>
            <a:pPr lvl="1"/>
            <a:r>
              <a:rPr lang="en-GB" dirty="0"/>
              <a:t>unnecessary computation and memory usage at inference time.</a:t>
            </a:r>
          </a:p>
          <a:p>
            <a:r>
              <a:rPr lang="en-GB" dirty="0"/>
              <a:t>Selective removal of certain parts: less important neural network connections and nodes</a:t>
            </a:r>
          </a:p>
          <a:p>
            <a:r>
              <a:rPr lang="en-GB" dirty="0"/>
              <a:t>The objective is to make a model smaller, improve its inference time, while maintaining a good accuracy/performance.</a:t>
            </a:r>
          </a:p>
        </p:txBody>
      </p:sp>
      <p:pic>
        <p:nvPicPr>
          <p:cNvPr id="5" name="Immagine 4" descr="Immagine che contiene schizzo, diagramma, disegno, linea&#10;&#10;Descrizione generata automaticamente">
            <a:extLst>
              <a:ext uri="{FF2B5EF4-FFF2-40B4-BE49-F238E27FC236}">
                <a16:creationId xmlns:a16="http://schemas.microsoft.com/office/drawing/2014/main" id="{FF6E27E7-4228-1557-05EB-B7298D192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9" y="3939533"/>
            <a:ext cx="7772400" cy="24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4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Knowledge distillation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 already trained complex and high performing model is used to govern a smaller model on what to do and how to do a particular task, without losing accuracy. </a:t>
            </a:r>
          </a:p>
          <a:p>
            <a:pPr lvl="0"/>
            <a:r>
              <a:rPr lang="en-GB" dirty="0"/>
              <a:t>This is like a </a:t>
            </a:r>
            <a:r>
              <a:rPr lang="en-GB" b="1" dirty="0"/>
              <a:t>teacher transferring his knowledge to a student </a:t>
            </a:r>
            <a:r>
              <a:rPr lang="en-GB" dirty="0"/>
              <a:t>in a school</a:t>
            </a:r>
          </a:p>
          <a:p>
            <a:pPr lvl="1"/>
            <a:r>
              <a:rPr lang="en-GB" dirty="0"/>
              <a:t>The student has no prior experience in executing the task, however he executes it with the knowledge imparted by the teacher in handling similar situations. </a:t>
            </a:r>
          </a:p>
          <a:p>
            <a:pPr lvl="1"/>
            <a:r>
              <a:rPr lang="en-GB" dirty="0"/>
              <a:t>Similarly, through knowledge distillation, smaller models are trained using the knowledge acquired by a large model:</a:t>
            </a:r>
          </a:p>
          <a:p>
            <a:pPr lvl="0"/>
            <a:endParaRPr lang="en-GB" dirty="0"/>
          </a:p>
        </p:txBody>
      </p:sp>
      <p:pic>
        <p:nvPicPr>
          <p:cNvPr id="3" name="Immagine 2" descr="Immagine che contiene schizzo, diagramma, disegno, origami&#10;&#10;Descrizione generata automaticamente">
            <a:extLst>
              <a:ext uri="{FF2B5EF4-FFF2-40B4-BE49-F238E27FC236}">
                <a16:creationId xmlns:a16="http://schemas.microsoft.com/office/drawing/2014/main" id="{DD4A9102-0D7E-4B7B-B21F-BF81FE8A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5" y="3979838"/>
            <a:ext cx="4184247" cy="24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7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Exercise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1 - Add some dense layers to the pre-trained </a:t>
            </a:r>
            <a:r>
              <a:rPr lang="en-GB" dirty="0">
                <a:hlinkClick r:id="rId3"/>
              </a:rPr>
              <a:t>MobileNetV2</a:t>
            </a:r>
            <a:r>
              <a:rPr lang="en-GB" dirty="0"/>
              <a:t> model, then fine-tune it over the </a:t>
            </a:r>
            <a:r>
              <a:rPr lang="en-GB" dirty="0">
                <a:hlinkClick r:id="rId4"/>
              </a:rPr>
              <a:t>cats vs dogs </a:t>
            </a:r>
            <a:r>
              <a:rPr lang="en-GB" dirty="0"/>
              <a:t>image classification problem using transfer learning. Then apply post-quantization optimizations and check difference in size and performances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90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TPUs and Datacentres</a:t>
            </a:r>
            <a:endParaRPr sz="4000" dirty="0"/>
          </a:p>
        </p:txBody>
      </p:sp>
      <p:pic>
        <p:nvPicPr>
          <p:cNvPr id="3" name="Immagine 2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824F3B4E-24B0-5D68-ED88-1B8BC029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515"/>
            <a:ext cx="3382636" cy="1782680"/>
          </a:xfrm>
          <a:prstGeom prst="rect">
            <a:avLst/>
          </a:prstGeom>
        </p:spPr>
      </p:pic>
      <p:pic>
        <p:nvPicPr>
          <p:cNvPr id="5" name="Immagine 4" descr="Immagine che contiene linea, schermata&#10;&#10;Descrizione generata automaticamente">
            <a:extLst>
              <a:ext uri="{FF2B5EF4-FFF2-40B4-BE49-F238E27FC236}">
                <a16:creationId xmlns:a16="http://schemas.microsoft.com/office/drawing/2014/main" id="{C3F09ACA-1387-8B84-CADB-C01456E2A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" y="2909762"/>
            <a:ext cx="3453215" cy="1821775"/>
          </a:xfrm>
          <a:prstGeom prst="rect">
            <a:avLst/>
          </a:prstGeom>
        </p:spPr>
      </p:pic>
      <p:pic>
        <p:nvPicPr>
          <p:cNvPr id="7" name="Immagine 6" descr="Immagine che contiene linea, schermata, Diagramma&#10;&#10;Descrizione generata automaticamente">
            <a:extLst>
              <a:ext uri="{FF2B5EF4-FFF2-40B4-BE49-F238E27FC236}">
                <a16:creationId xmlns:a16="http://schemas.microsoft.com/office/drawing/2014/main" id="{988A98EB-124A-8ECC-F831-92E031AEA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757005"/>
            <a:ext cx="3382636" cy="1779637"/>
          </a:xfrm>
          <a:prstGeom prst="rect">
            <a:avLst/>
          </a:prstGeom>
        </p:spPr>
      </p:pic>
      <p:pic>
        <p:nvPicPr>
          <p:cNvPr id="10" name="Immagine 9" descr="Immagine che contiene circuito, arte&#10;&#10;Descrizione generata automaticamente">
            <a:extLst>
              <a:ext uri="{FF2B5EF4-FFF2-40B4-BE49-F238E27FC236}">
                <a16:creationId xmlns:a16="http://schemas.microsoft.com/office/drawing/2014/main" id="{5626A202-2231-575E-974C-2D05934E5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376" y="1043733"/>
            <a:ext cx="5568485" cy="2385267"/>
          </a:xfrm>
          <a:prstGeom prst="rect">
            <a:avLst/>
          </a:prstGeom>
        </p:spPr>
      </p:pic>
      <p:pic>
        <p:nvPicPr>
          <p:cNvPr id="12" name="Immagine 11" descr="Immagine che contiene cielo, aria aperta, mulino a vento, nuvola&#10;&#10;Descrizione generata automaticamente">
            <a:extLst>
              <a:ext uri="{FF2B5EF4-FFF2-40B4-BE49-F238E27FC236}">
                <a16:creationId xmlns:a16="http://schemas.microsoft.com/office/drawing/2014/main" id="{19625D3B-091D-F6ED-5E66-B389A757A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76" y="3609110"/>
            <a:ext cx="5507048" cy="28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57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Embedded Systems</a:t>
            </a:r>
            <a:endParaRPr sz="4000" dirty="0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7AC238B0-4E85-EF48-5D7C-11561278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16" y="1121854"/>
            <a:ext cx="5029215" cy="2764346"/>
          </a:xfrm>
          <a:prstGeom prst="rect">
            <a:avLst/>
          </a:prstGeom>
        </p:spPr>
      </p:pic>
      <p:pic>
        <p:nvPicPr>
          <p:cNvPr id="7" name="Immagine 6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63220B70-A411-9D21-29D1-27ACB3738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16" y="3886200"/>
            <a:ext cx="5029215" cy="2681646"/>
          </a:xfrm>
          <a:prstGeom prst="rect">
            <a:avLst/>
          </a:prstGeom>
        </p:spPr>
      </p:pic>
      <p:pic>
        <p:nvPicPr>
          <p:cNvPr id="10" name="Immagine 9" descr="Immagine che contiene testo, elettronica, Ingegneria elettronica, schermata&#10;&#10;Descrizione generata automaticamente">
            <a:extLst>
              <a:ext uri="{FF2B5EF4-FFF2-40B4-BE49-F238E27FC236}">
                <a16:creationId xmlns:a16="http://schemas.microsoft.com/office/drawing/2014/main" id="{F4758DBC-5027-A925-A3C9-5A02B513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204555"/>
            <a:ext cx="2951428" cy="2681645"/>
          </a:xfrm>
          <a:prstGeom prst="rect">
            <a:avLst/>
          </a:prstGeom>
        </p:spPr>
      </p:pic>
      <p:pic>
        <p:nvPicPr>
          <p:cNvPr id="14" name="Immagine 13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A195A2B3-C8F9-2B77-8605-1E861A888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964264"/>
            <a:ext cx="3118450" cy="26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67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ML and Embedded systems?</a:t>
            </a:r>
            <a:endParaRPr sz="4000" dirty="0"/>
          </a:p>
        </p:txBody>
      </p:sp>
      <p:pic>
        <p:nvPicPr>
          <p:cNvPr id="8" name="Immagine 7" descr="Immagine che contiene testo, schermata, diagramma, software&#10;&#10;Descrizione generata automaticamente">
            <a:extLst>
              <a:ext uri="{FF2B5EF4-FFF2-40B4-BE49-F238E27FC236}">
                <a16:creationId xmlns:a16="http://schemas.microsoft.com/office/drawing/2014/main" id="{B8B6E260-322B-C9BA-EB9B-40E65519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99" y="1116885"/>
            <a:ext cx="5420977" cy="53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71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Definition</a:t>
            </a:r>
            <a:endParaRPr sz="4000" dirty="0"/>
          </a:p>
        </p:txBody>
      </p:sp>
      <p:pic>
        <p:nvPicPr>
          <p:cNvPr id="3" name="Immagine 2" descr="Immagine che contiene cerchio, diagramma, Carattere, testo&#10;&#10;Descrizione generata automaticamente">
            <a:extLst>
              <a:ext uri="{FF2B5EF4-FFF2-40B4-BE49-F238E27FC236}">
                <a16:creationId xmlns:a16="http://schemas.microsoft.com/office/drawing/2014/main" id="{E241EB15-EF70-283B-2E38-A10B0F3E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07" y="936334"/>
            <a:ext cx="6693784" cy="2600065"/>
          </a:xfrm>
          <a:prstGeom prst="rect">
            <a:avLst/>
          </a:prstGeom>
        </p:spPr>
      </p:pic>
      <p:pic>
        <p:nvPicPr>
          <p:cNvPr id="4" name="Immagine 3" descr="Immagine che contiene testo, calligrafia, Carattere, linea&#10;&#10;Descrizione generata automaticamente">
            <a:extLst>
              <a:ext uri="{FF2B5EF4-FFF2-40B4-BE49-F238E27FC236}">
                <a16:creationId xmlns:a16="http://schemas.microsoft.com/office/drawing/2014/main" id="{ACBA1ABF-EBFB-899F-903D-8E2F79E3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1" y="4784852"/>
            <a:ext cx="7844158" cy="1934041"/>
          </a:xfrm>
          <a:prstGeom prst="rect">
            <a:avLst/>
          </a:prstGeom>
        </p:spPr>
      </p:pic>
      <p:pic>
        <p:nvPicPr>
          <p:cNvPr id="6" name="Immagine 5" descr="Immagine che contiene testo, Carattere, calligrafia, linea&#10;&#10;Descrizione generata automaticamente">
            <a:extLst>
              <a:ext uri="{FF2B5EF4-FFF2-40B4-BE49-F238E27FC236}">
                <a16:creationId xmlns:a16="http://schemas.microsoft.com/office/drawing/2014/main" id="{2A96A0C3-73CA-4C5D-EA6F-2B600456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722" y="3429000"/>
            <a:ext cx="6356555" cy="13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Challenges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93904"/>
            <a:ext cx="8818500" cy="5242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Devices</a:t>
            </a:r>
          </a:p>
          <a:p>
            <a:pPr lvl="1"/>
            <a:r>
              <a:rPr lang="en-GB" dirty="0"/>
              <a:t>limited memory </a:t>
            </a:r>
          </a:p>
          <a:p>
            <a:pPr lvl="1"/>
            <a:r>
              <a:rPr lang="en-GB" dirty="0"/>
              <a:t>low computation power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Models</a:t>
            </a:r>
          </a:p>
          <a:p>
            <a:pPr lvl="1"/>
            <a:r>
              <a:rPr lang="en-GB" dirty="0"/>
              <a:t>huge memory requirements </a:t>
            </a:r>
          </a:p>
          <a:p>
            <a:pPr lvl="2"/>
            <a:r>
              <a:rPr lang="en-GB" dirty="0"/>
              <a:t>to store the input data, weight parameters and activations of the network </a:t>
            </a:r>
          </a:p>
          <a:p>
            <a:pPr lvl="1"/>
            <a:r>
              <a:rPr lang="en-GB" dirty="0"/>
              <a:t>massive amount of computations </a:t>
            </a:r>
          </a:p>
          <a:p>
            <a:pPr lvl="2"/>
            <a:r>
              <a:rPr lang="en-GB" dirty="0"/>
              <a:t>required for the calculation of the weighted sums of the neuron inputs</a:t>
            </a:r>
          </a:p>
          <a:p>
            <a:pPr lvl="2"/>
            <a:endParaRPr lang="en-GB" dirty="0"/>
          </a:p>
          <a:p>
            <a:r>
              <a:rPr lang="en-GB" dirty="0"/>
              <a:t>ML models are typically trained using 32-bit floating-point data</a:t>
            </a:r>
          </a:p>
          <a:p>
            <a:pPr lvl="1"/>
            <a:r>
              <a:rPr lang="en-GB" dirty="0" err="1"/>
              <a:t>fp</a:t>
            </a:r>
            <a:r>
              <a:rPr lang="en-GB" dirty="0"/>
              <a:t> arithmetic is very expensive (area, performance, energy) to implement in hardware</a:t>
            </a:r>
          </a:p>
          <a:p>
            <a:pPr lvl="1"/>
            <a:r>
              <a:rPr lang="en-GB" dirty="0"/>
              <a:t>32 bits of precision is needed during training to capture very small gradient steps</a:t>
            </a:r>
          </a:p>
          <a:p>
            <a:pPr lvl="1"/>
            <a:r>
              <a:rPr lang="en-GB" dirty="0"/>
              <a:t>it is usually unnecessary during inference</a:t>
            </a:r>
          </a:p>
        </p:txBody>
      </p:sp>
    </p:spTree>
    <p:extLst>
      <p:ext uri="{BB962C8B-B14F-4D97-AF65-F5344CB8AC3E}">
        <p14:creationId xmlns:p14="http://schemas.microsoft.com/office/powerpoint/2010/main" val="32370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Floating-Point Representation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68521"/>
            <a:ext cx="8818500" cy="5468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Analogous to scientific notation</a:t>
            </a:r>
          </a:p>
          <a:p>
            <a:pPr lvl="1"/>
            <a:r>
              <a:rPr lang="en-GB" dirty="0"/>
              <a:t>have a sign, mantissa (M), base (B), and exponent (E)</a:t>
            </a:r>
          </a:p>
          <a:p>
            <a:pPr lvl="1"/>
            <a:r>
              <a:rPr lang="en-GB" dirty="0"/>
              <a:t>allowing the representation of very large and very small number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sz="100" dirty="0"/>
          </a:p>
          <a:p>
            <a:r>
              <a:rPr lang="en-GB" dirty="0"/>
              <a:t>IEEE 754 floating-point standard (FP32)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endParaRPr lang="en-GB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4" name="Immagine 3" descr="Immagine che contiene calligrafia, Carattere, linea, diagramma&#10;&#10;Descrizione generata automaticamente">
            <a:extLst>
              <a:ext uri="{FF2B5EF4-FFF2-40B4-BE49-F238E27FC236}">
                <a16:creationId xmlns:a16="http://schemas.microsoft.com/office/drawing/2014/main" id="{AE8BB412-3840-2C76-9BD6-E63551DB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32" y="2140150"/>
            <a:ext cx="2156132" cy="1681336"/>
          </a:xfrm>
          <a:prstGeom prst="rect">
            <a:avLst/>
          </a:prstGeom>
        </p:spPr>
      </p:pic>
      <p:pic>
        <p:nvPicPr>
          <p:cNvPr id="14" name="Immagine 13" descr="Immagine che contiene calligrafia, Carattere, linea, diagramma&#10;&#10;Descrizione generata automaticamente">
            <a:extLst>
              <a:ext uri="{FF2B5EF4-FFF2-40B4-BE49-F238E27FC236}">
                <a16:creationId xmlns:a16="http://schemas.microsoft.com/office/drawing/2014/main" id="{ED33D1A4-E3C3-7A28-9F12-E32EE1D50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097" y="2140150"/>
            <a:ext cx="1969237" cy="1681337"/>
          </a:xfrm>
          <a:prstGeom prst="rect">
            <a:avLst/>
          </a:prstGeom>
        </p:spPr>
      </p:pic>
      <p:pic>
        <p:nvPicPr>
          <p:cNvPr id="16" name="Immagine 15" descr="Immagine che contiene testo, Carattere, ricevuta, linea&#10;&#10;Descrizione generata automaticamente">
            <a:extLst>
              <a:ext uri="{FF2B5EF4-FFF2-40B4-BE49-F238E27FC236}">
                <a16:creationId xmlns:a16="http://schemas.microsoft.com/office/drawing/2014/main" id="{B678757C-1689-0660-94A8-C5374F74C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70" y="4045356"/>
            <a:ext cx="7019963" cy="25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71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Quantization mapping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94552"/>
            <a:ext cx="8670068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Mapping a floating-point value 𝑥 ∈ [m, M] to a b-bit integer 𝑥</a:t>
            </a:r>
            <a:r>
              <a:rPr lang="en-GB" baseline="-25000" dirty="0"/>
              <a:t>𝑞 </a:t>
            </a:r>
            <a:r>
              <a:rPr lang="en-GB" dirty="0"/>
              <a:t>∈ [m</a:t>
            </a:r>
            <a:r>
              <a:rPr lang="en-GB" baseline="-25000" dirty="0"/>
              <a:t>𝑞</a:t>
            </a:r>
            <a:r>
              <a:rPr lang="en-GB" dirty="0"/>
              <a:t>, M</a:t>
            </a:r>
            <a:r>
              <a:rPr lang="en-GB" baseline="-25000" dirty="0"/>
              <a:t>𝑞</a:t>
            </a:r>
            <a:r>
              <a:rPr lang="en-GB" dirty="0"/>
              <a:t>]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2400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sz="2400" dirty="0"/>
          </a:p>
          <a:p>
            <a:r>
              <a:rPr lang="en-GB" dirty="0"/>
              <a:t>Parameters s (</a:t>
            </a:r>
            <a:r>
              <a:rPr lang="en-GB" b="1" dirty="0"/>
              <a:t>scale</a:t>
            </a:r>
            <a:r>
              <a:rPr lang="en-GB" dirty="0"/>
              <a:t>) and z (</a:t>
            </a:r>
            <a:r>
              <a:rPr lang="en-GB" b="1" dirty="0"/>
              <a:t>zero point</a:t>
            </a:r>
            <a:r>
              <a:rPr lang="en-GB" dirty="0"/>
              <a:t>) can be derived to assure the mapping between the extreme values:</a:t>
            </a:r>
          </a:p>
          <a:p>
            <a:endParaRPr lang="en-GB" dirty="0"/>
          </a:p>
          <a:p>
            <a:endParaRPr lang="en-GB" dirty="0"/>
          </a:p>
          <a:p>
            <a:endParaRPr lang="en-GB" sz="2800" dirty="0"/>
          </a:p>
          <a:p>
            <a:endParaRPr lang="en-GB" dirty="0"/>
          </a:p>
          <a:p>
            <a:r>
              <a:rPr lang="en-GB" dirty="0"/>
              <a:t>In practice, some values can be outside the range, we need to clip:</a:t>
            </a:r>
          </a:p>
          <a:p>
            <a:pPr marL="12065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Carattere, bianco, simbolo, calligrafia&#10;&#10;Descrizione generata automaticamente">
            <a:extLst>
              <a:ext uri="{FF2B5EF4-FFF2-40B4-BE49-F238E27FC236}">
                <a16:creationId xmlns:a16="http://schemas.microsoft.com/office/drawing/2014/main" id="{EDE0288B-9CC1-D65D-7E2B-8221FC7E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669" y="1917503"/>
            <a:ext cx="1943100" cy="685800"/>
          </a:xfrm>
          <a:prstGeom prst="rect">
            <a:avLst/>
          </a:prstGeom>
        </p:spPr>
      </p:pic>
      <p:pic>
        <p:nvPicPr>
          <p:cNvPr id="5" name="Immagine 4" descr="Immagine che contiene Carattere, bianco, calligrafia, simbolo&#10;&#10;Descrizione generata automaticamente">
            <a:extLst>
              <a:ext uri="{FF2B5EF4-FFF2-40B4-BE49-F238E27FC236}">
                <a16:creationId xmlns:a16="http://schemas.microsoft.com/office/drawing/2014/main" id="{4DD1A92D-3B7D-C9F3-5992-5DA1A12A1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669" y="2672415"/>
            <a:ext cx="1485900" cy="444500"/>
          </a:xfrm>
          <a:prstGeom prst="rect">
            <a:avLst/>
          </a:prstGeom>
        </p:spPr>
      </p:pic>
      <p:pic>
        <p:nvPicPr>
          <p:cNvPr id="8" name="Immagine 7" descr="Immagine che contiene linea, diagramma, Diagramma&#10;&#10;Descrizione generata automaticamente">
            <a:extLst>
              <a:ext uri="{FF2B5EF4-FFF2-40B4-BE49-F238E27FC236}">
                <a16:creationId xmlns:a16="http://schemas.microsoft.com/office/drawing/2014/main" id="{2ED9A096-F9F1-6785-30B5-F891BE212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15" y="1682867"/>
            <a:ext cx="3805085" cy="1739467"/>
          </a:xfrm>
          <a:prstGeom prst="rect">
            <a:avLst/>
          </a:prstGeom>
        </p:spPr>
      </p:pic>
      <p:pic>
        <p:nvPicPr>
          <p:cNvPr id="10" name="Immagine 9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7DD0D326-14D8-7F39-9D78-986FD4A26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5233" y="4292843"/>
            <a:ext cx="1790700" cy="800100"/>
          </a:xfrm>
          <a:prstGeom prst="rect">
            <a:avLst/>
          </a:prstGeom>
        </p:spPr>
      </p:pic>
      <p:pic>
        <p:nvPicPr>
          <p:cNvPr id="13" name="Immagine 12" descr="Immagine che contiene Carattere, testo, tipografia, diagramma&#10;&#10;Descrizione generata automaticamente">
            <a:extLst>
              <a:ext uri="{FF2B5EF4-FFF2-40B4-BE49-F238E27FC236}">
                <a16:creationId xmlns:a16="http://schemas.microsoft.com/office/drawing/2014/main" id="{C733D279-D661-D95A-96EE-309A2DC5E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664" y="4007092"/>
            <a:ext cx="1917700" cy="1371600"/>
          </a:xfrm>
          <a:prstGeom prst="rect">
            <a:avLst/>
          </a:prstGeom>
        </p:spPr>
      </p:pic>
      <p:sp>
        <p:nvSpPr>
          <p:cNvPr id="14" name="Freccia destra 13">
            <a:extLst>
              <a:ext uri="{FF2B5EF4-FFF2-40B4-BE49-F238E27FC236}">
                <a16:creationId xmlns:a16="http://schemas.microsoft.com/office/drawing/2014/main" id="{10F9375D-0266-88B7-F2A5-5FB1EA54C5CE}"/>
              </a:ext>
            </a:extLst>
          </p:cNvPr>
          <p:cNvSpPr/>
          <p:nvPr/>
        </p:nvSpPr>
        <p:spPr>
          <a:xfrm>
            <a:off x="4231368" y="4550285"/>
            <a:ext cx="386861" cy="285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Carattere, testo, bianco, calligrafia&#10;&#10;Descrizione generata automaticamente">
            <a:extLst>
              <a:ext uri="{FF2B5EF4-FFF2-40B4-BE49-F238E27FC236}">
                <a16:creationId xmlns:a16="http://schemas.microsoft.com/office/drawing/2014/main" id="{C4AF426F-4759-1D1E-AB71-79259D57B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15" y="5928767"/>
            <a:ext cx="3276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8107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853067B-7B43-41DD-8603-A5415F2A959B}"/>
</file>

<file path=customXml/itemProps2.xml><?xml version="1.0" encoding="utf-8"?>
<ds:datastoreItem xmlns:ds="http://schemas.openxmlformats.org/officeDocument/2006/customXml" ds:itemID="{6037CBE7-ED48-4AB7-B586-CBE398D27502}"/>
</file>

<file path=customXml/itemProps3.xml><?xml version="1.0" encoding="utf-8"?>
<ds:datastoreItem xmlns:ds="http://schemas.openxmlformats.org/officeDocument/2006/customXml" ds:itemID="{B5FF47FE-9DC3-4233-8899-BDE4544F1190}"/>
</file>

<file path=docProps/app.xml><?xml version="1.0" encoding="utf-8"?>
<Properties xmlns="http://schemas.openxmlformats.org/officeDocument/2006/extended-properties" xmlns:vt="http://schemas.openxmlformats.org/officeDocument/2006/docPropsVTypes">
  <TotalTime>20878</TotalTime>
  <Words>1253</Words>
  <Application>Microsoft Macintosh PowerPoint</Application>
  <PresentationFormat>Presentazione su schermo (4:3)</PresentationFormat>
  <Paragraphs>267</Paragraphs>
  <Slides>22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Open Sans</vt:lpstr>
      <vt:lpstr>Economica</vt:lpstr>
      <vt:lpstr>Luxe</vt:lpstr>
      <vt:lpstr>Tiny Machine Learning</vt:lpstr>
      <vt:lpstr>Topics      </vt:lpstr>
      <vt:lpstr>TPUs and Datacentres</vt:lpstr>
      <vt:lpstr>Embedded Systems</vt:lpstr>
      <vt:lpstr>ML and Embedded systems?</vt:lpstr>
      <vt:lpstr>Definition</vt:lpstr>
      <vt:lpstr>Challenges</vt:lpstr>
      <vt:lpstr>Floating-Point Representation</vt:lpstr>
      <vt:lpstr>Quantization mapping</vt:lpstr>
      <vt:lpstr>Quantization error</vt:lpstr>
      <vt:lpstr>Quantized weight compression (1)</vt:lpstr>
      <vt:lpstr>Quantized weight compression (2)</vt:lpstr>
      <vt:lpstr>Quantized inference (1)</vt:lpstr>
      <vt:lpstr>Quantized inference (2)</vt:lpstr>
      <vt:lpstr>Dynamic and Static Quantization</vt:lpstr>
      <vt:lpstr>Quantized Layers</vt:lpstr>
      <vt:lpstr>Post-training Quantization</vt:lpstr>
      <vt:lpstr>Tensor Flow Lite</vt:lpstr>
      <vt:lpstr>Quantization Aware Training</vt:lpstr>
      <vt:lpstr>Pruning</vt:lpstr>
      <vt:lpstr>Knowledge distillation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42</cp:revision>
  <dcterms:modified xsi:type="dcterms:W3CDTF">2024-05-20T10:53:07Z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